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74" r:id="rId2"/>
    <p:sldId id="257" r:id="rId3"/>
    <p:sldId id="281" r:id="rId4"/>
    <p:sldId id="280" r:id="rId5"/>
    <p:sldId id="259" r:id="rId6"/>
    <p:sldId id="270" r:id="rId7"/>
    <p:sldId id="271" r:id="rId8"/>
    <p:sldId id="263" r:id="rId9"/>
    <p:sldId id="264" r:id="rId10"/>
    <p:sldId id="265" r:id="rId11"/>
    <p:sldId id="279" r:id="rId12"/>
    <p:sldId id="277" r:id="rId13"/>
    <p:sldId id="278" r:id="rId14"/>
    <p:sldId id="276" r:id="rId1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nka Urnaut" initials="AU" lastIdx="2" clrIdx="0">
    <p:extLst>
      <p:ext uri="{19B8F6BF-5375-455C-9EA6-DF929625EA0E}">
        <p15:presenceInfo xmlns:p15="http://schemas.microsoft.com/office/powerpoint/2012/main" userId="S::alenka.urnaut@osribnicanapohorju.si::cb8e6f07-10be-4c88-aa18-5fb1f88b7c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45E"/>
    <a:srgbClr val="000000"/>
    <a:srgbClr val="EAF648"/>
    <a:srgbClr val="FFFF66"/>
    <a:srgbClr val="5B0749"/>
    <a:srgbClr val="4F5B07"/>
    <a:srgbClr val="B7E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1410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sl-SI"/>
              <a:t>Kliknite ikono, če želite dodati sliko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719C4D2-B81B-4739-A8E2-9AFA16E156C1}" type="datetimeFigureOut">
              <a:rPr lang="sl-SI" smtClean="0"/>
              <a:t>3. 09. 2026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DF7AD73-CF6C-400C-8222-B6DFBC900E1E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60000"/>
                <a:lumOff val="40000"/>
              </a:schemeClr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10800000" flipV="1">
            <a:off x="395530" y="2492896"/>
            <a:ext cx="8136905" cy="5760640"/>
          </a:xfrm>
        </p:spPr>
        <p:txBody>
          <a:bodyPr/>
          <a:lstStyle/>
          <a:p>
            <a:pPr algn="ctr"/>
            <a:r>
              <a:rPr lang="sl-SI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br>
              <a:rPr lang="sl-SI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sl-SI" sz="4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DOBRODOŠLI NA </a:t>
            </a:r>
            <a:br>
              <a:rPr lang="sl-SI" sz="4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4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1. RODITELJSKEM SESTANKU </a:t>
            </a:r>
            <a:br>
              <a:rPr lang="sl-SI" sz="4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4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ŠOLSKO LETO 2026/27</a:t>
            </a:r>
            <a:br>
              <a:rPr lang="sl-SI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b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l-SI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5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3568" y="341784"/>
            <a:ext cx="7844408" cy="710952"/>
          </a:xfrm>
        </p:spPr>
        <p:txBody>
          <a:bodyPr>
            <a:normAutofit/>
          </a:bodyPr>
          <a:lstStyle/>
          <a:p>
            <a:pPr algn="ctr"/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PROJEKTI ODDELKOV</a:t>
            </a:r>
            <a:endParaRPr lang="sl-SI" sz="2800" dirty="0">
              <a:solidFill>
                <a:srgbClr val="17045E"/>
              </a:solidFill>
              <a:latin typeface="Comic Sans MS" pitchFamily="66" charset="0"/>
            </a:endParaRP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51520" y="1169066"/>
            <a:ext cx="6154806" cy="3916118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  <a:buClrTx/>
            </a:pPr>
            <a:endParaRPr lang="sl-SI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buClrTx/>
            </a:pPr>
            <a:r>
              <a:rPr lang="sl-SI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Beremo, raziskujemo, rastemo</a:t>
            </a:r>
            <a:endParaRPr lang="sl-SI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buClrTx/>
            </a:pPr>
            <a:r>
              <a:rPr lang="sl-SI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Pasavček</a:t>
            </a:r>
            <a:endParaRPr lang="sl-SI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buClrTx/>
            </a:pPr>
            <a:r>
              <a:rPr lang="sl-SI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Mali sonček</a:t>
            </a:r>
            <a:endParaRPr lang="sl-SI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buClrTx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Tradicionalni slovenski zajtrk</a:t>
            </a:r>
          </a:p>
          <a:p>
            <a:pPr lvl="1">
              <a:lnSpc>
                <a:spcPct val="120000"/>
              </a:lnSpc>
              <a:buClrTx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Zdravje v vrtcu</a:t>
            </a:r>
          </a:p>
          <a:p>
            <a:pPr lvl="1">
              <a:lnSpc>
                <a:spcPct val="120000"/>
              </a:lnSpc>
              <a:buClrTx/>
            </a:pPr>
            <a:r>
              <a:rPr lang="sl-SI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Sovica</a:t>
            </a:r>
            <a:r>
              <a:rPr lang="sl-SI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 vrtcu</a:t>
            </a:r>
          </a:p>
          <a:p>
            <a:pPr lvl="1">
              <a:lnSpc>
                <a:spcPct val="120000"/>
              </a:lnSpc>
              <a:buClrTx/>
            </a:pPr>
            <a:r>
              <a:rPr lang="sl-SI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Preberi mi pravljico</a:t>
            </a:r>
            <a:endParaRPr lang="sl-SI" sz="2400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2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60000"/>
                <a:lumOff val="40000"/>
              </a:schemeClr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FD78946-A94F-4E59-9DD3-B368CC1E8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048147" y="956441"/>
            <a:ext cx="7450989" cy="1680472"/>
          </a:xfrm>
        </p:spPr>
        <p:txBody>
          <a:bodyPr/>
          <a:lstStyle/>
          <a:p>
            <a:pPr algn="ctr"/>
            <a: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RODITELJSKI SESTANKI</a:t>
            </a:r>
            <a:b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skupna oblika srečanja. Predvidene imamo </a:t>
            </a:r>
            <a:b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roditeljske sestanke.</a:t>
            </a:r>
            <a:br>
              <a:rPr lang="sl-SI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l-SI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F809C0B-1449-4EFF-A6C4-11650D429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9442" y="3717031"/>
            <a:ext cx="7450990" cy="1967653"/>
          </a:xfrm>
        </p:spPr>
        <p:txBody>
          <a:bodyPr>
            <a:normAutofit/>
          </a:bodyPr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B0A072F-9C9A-4937-B6B7-CE7640268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87625" y="2636913"/>
            <a:ext cx="6908228" cy="1967653"/>
          </a:xfrm>
        </p:spPr>
        <p:txBody>
          <a:bodyPr/>
          <a:lstStyle/>
          <a:p>
            <a:pPr algn="ctr"/>
            <a:r>
              <a:rPr lang="sl-SI" b="1" dirty="0">
                <a:solidFill>
                  <a:srgbClr val="17045E"/>
                </a:solidFill>
              </a:rPr>
              <a:t>POGOVORNE URE</a:t>
            </a:r>
          </a:p>
          <a:p>
            <a:pPr algn="ctr"/>
            <a:endParaRPr lang="sl-SI" b="1" dirty="0">
              <a:solidFill>
                <a:srgbClr val="FF0000"/>
              </a:solidFill>
            </a:endParaRPr>
          </a:p>
          <a:p>
            <a:pPr algn="ctr"/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40ECC60-06C6-4625-9593-2258D43BA3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3568" y="3140969"/>
            <a:ext cx="7776863" cy="3600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                     </a:t>
            </a:r>
          </a:p>
          <a:p>
            <a:pPr marL="0" indent="0" algn="ctr">
              <a:buClrTx/>
              <a:buNone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Namenjene so individualnemu pogovoru staršev z vzgojiteljico o počutju in razvojnem napredku otroka.</a:t>
            </a:r>
          </a:p>
          <a:p>
            <a:pPr marL="0" indent="0" algn="ctr">
              <a:buClrTx/>
              <a:buNone/>
            </a:pPr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POTEKALE BODO VSAK DRUGI ČETRTEK V MESECU</a:t>
            </a:r>
          </a:p>
          <a:p>
            <a:pPr marL="0" indent="0" algn="ctr">
              <a:buClrTx/>
              <a:buNone/>
            </a:pPr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17. DO 18. URE.</a:t>
            </a:r>
          </a:p>
          <a:p>
            <a:pPr algn="ctr">
              <a:buClrTx/>
            </a:pPr>
            <a:endParaRPr lang="sl-SI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70452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60D8C8-8849-40BC-ACCD-C0887F2D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675724"/>
            <a:ext cx="7162955" cy="924475"/>
          </a:xfrm>
        </p:spPr>
        <p:txBody>
          <a:bodyPr/>
          <a:lstStyle/>
          <a:p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KAJ PRINESTI V VRTEC PRVI DAN ZA OTROKA?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9537FC4-7A59-4D44-9602-7CEE30822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DED566D-A36D-4EFC-B9E1-0DFD26AC0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4536" y="1600200"/>
            <a:ext cx="3926183" cy="3845023"/>
          </a:xfrm>
        </p:spPr>
        <p:txBody>
          <a:bodyPr>
            <a:normAutofit fontScale="92500" lnSpcReduction="20000"/>
          </a:bodyPr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133F0767-0E73-4C90-95D7-7F61F41D8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045889" y="2760222"/>
            <a:ext cx="382106" cy="209704"/>
          </a:xfrm>
        </p:spPr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9C62FCC8-B960-445A-A02F-196D70759D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9054" y="1988838"/>
            <a:ext cx="4262727" cy="504056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Zdravniško spričevalo za novince,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copate,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rezervna oblačila,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plenice,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vlažilne robčke,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lonček, lonček z nastavkom ali stekleničko,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paket robčkov,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športno opremo,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denar za zobno ščetko (2€),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obilico dobre volje.</a:t>
            </a:r>
          </a:p>
          <a:p>
            <a:pPr>
              <a:buFont typeface="Wingdings" panose="05000000000000000000" pitchFamily="2" charset="2"/>
              <a:buChar char="§"/>
            </a:pPr>
            <a:endParaRPr lang="sl-SI" sz="21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Prikaži izvorno sliko">
            <a:extLst>
              <a:ext uri="{FF2B5EF4-FFF2-40B4-BE49-F238E27FC236}">
                <a16:creationId xmlns:a16="http://schemas.microsoft.com/office/drawing/2014/main" id="{2381D705-EB5F-4F8B-9F7A-441AD3C0E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51" y="4125149"/>
            <a:ext cx="1883585" cy="1883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ikaži izvorno sliko">
            <a:extLst>
              <a:ext uri="{FF2B5EF4-FFF2-40B4-BE49-F238E27FC236}">
                <a16:creationId xmlns:a16="http://schemas.microsoft.com/office/drawing/2014/main" id="{07701357-BBA9-4DD6-BD27-F4774D6B1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414" y="1439627"/>
            <a:ext cx="2193412" cy="2475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ikaži izvorno sliko">
            <a:extLst>
              <a:ext uri="{FF2B5EF4-FFF2-40B4-BE49-F238E27FC236}">
                <a16:creationId xmlns:a16="http://schemas.microsoft.com/office/drawing/2014/main" id="{FF6AF9B9-6639-4A23-97F6-10FBAFE1E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155" y="4043363"/>
            <a:ext cx="2220437" cy="2220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rikaži izvorno sliko">
            <a:extLst>
              <a:ext uri="{FF2B5EF4-FFF2-40B4-BE49-F238E27FC236}">
                <a16:creationId xmlns:a16="http://schemas.microsoft.com/office/drawing/2014/main" id="{4CB3D0F3-947D-4365-86FC-4F35DF0B0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306" y="1988840"/>
            <a:ext cx="1883585" cy="1883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20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1B29F-07EE-4249-80FD-AA18BA903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dirty="0"/>
            </a:br>
            <a:endParaRPr lang="sl-SI" dirty="0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A9C4BCC-89E9-4C7B-BE81-5190D68E1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00B3CCC2-DD24-40FE-9474-AA8D5AB04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9443" y="3149245"/>
            <a:ext cx="2626454" cy="27118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F81861EC-D273-4FA1-9473-BDA0FEE6C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BF3A97E3-7622-40F8-A96F-D4451A404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99592" y="476673"/>
            <a:ext cx="7913791" cy="58326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sz="3200" b="1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Otroci so rože življenja, a pogum je sonce,</a:t>
            </a:r>
            <a:br>
              <a:rPr lang="sl-SI" sz="3200" b="1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sl-SI" sz="3200" b="1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ki jim pomaga razcveteti se v viharju.</a:t>
            </a:r>
            <a:br>
              <a:rPr lang="sl-SI" sz="3200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sl-SI" sz="3200" i="1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sl-SI" sz="3200" i="1" dirty="0" err="1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Maxim</a:t>
            </a:r>
            <a:r>
              <a:rPr lang="sl-SI" sz="3200" i="1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sl-SI" sz="3200" i="1" dirty="0" err="1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Gorky</a:t>
            </a:r>
            <a:r>
              <a:rPr lang="sl-SI" sz="3200" i="1" dirty="0">
                <a:solidFill>
                  <a:srgbClr val="17045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sl-SI" sz="3200" dirty="0">
              <a:solidFill>
                <a:srgbClr val="17045E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l-SI" sz="2800" b="1" dirty="0">
              <a:solidFill>
                <a:srgbClr val="FF0000"/>
              </a:solidFill>
              <a:effectLst/>
              <a:latin typeface="Bell MT" panose="020205030603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796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234963" cy="3672408"/>
          </a:xfrm>
        </p:spPr>
        <p:txBody>
          <a:bodyPr/>
          <a:lstStyle/>
          <a:p>
            <a:pPr algn="ctr"/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Veselimo se skupnega sodelovanja, medsebojnega zaupanja in vseh lepih trenutkov, ki jih bomo skupaj ustvarili v novem vrtčevskem letu.</a:t>
            </a:r>
            <a:br>
              <a:rPr lang="sl-SI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44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HVALA ZA VAŠO POZORNOST!</a:t>
            </a:r>
            <a:br>
              <a:rPr lang="sl-SI" sz="44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44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364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36904" cy="1440160"/>
          </a:xfrm>
        </p:spPr>
        <p:txBody>
          <a:bodyPr>
            <a:normAutofit/>
          </a:bodyPr>
          <a:lstStyle/>
          <a:p>
            <a:pPr algn="ctr"/>
            <a:r>
              <a:rPr lang="sl-SI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KAKO LAHKO STARŠI POMAGATE OTROKU PRI PRIPRAVI NA PRVI DAN V VRTCU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83568" y="1484784"/>
            <a:ext cx="7560840" cy="4176464"/>
          </a:xfrm>
        </p:spPr>
        <p:txBody>
          <a:bodyPr>
            <a:no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endParaRPr lang="sl-SI" sz="1800" b="1" i="0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endParaRPr lang="sl-SI" sz="18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Pogovorite se z otrokom o vrtcu.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Otroku omogočajte izkušnje z drugimi otroki in odraslimi.</a:t>
            </a:r>
            <a:endParaRPr lang="sl-SI" sz="2000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Sprehodite se po poti do vrtca, igrišča, ki ga bo otrok obiskal in otroku predstavite to okolje na umirjen in pozitiven način.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Otrok lahko s seboj v vrtec prinese </a:t>
            </a:r>
            <a:r>
              <a:rPr lang="sl-SI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ninico</a:t>
            </a:r>
            <a:r>
              <a:rPr lang="sl-SI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ali drugo ljubkovalno igračo, ki mu daje občutek varnosti.</a:t>
            </a:r>
            <a:endParaRPr lang="sl-SI" sz="2000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Priporočljivo je, da se od otroka na miren in nežen način poslovite že v garderobi, nato ga oddate v skupino (ločitev bo lažja saj bo slovo tako lažje in krajše).</a:t>
            </a:r>
          </a:p>
          <a:p>
            <a:pPr algn="ctr"/>
            <a:endParaRPr lang="sl-SI" sz="1800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4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F001C284-B459-410D-9A98-6C869CA3D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71600" y="764705"/>
            <a:ext cx="7162955" cy="4680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Vsak otrok je edinstven, zato se tudi uvajanje in prilagajanje na vrtec razlikujeta od otroka do otroka. Pomembno je, da otroku zaupamo, mu damo čas in ga pri prvih korakih v novo okolje spodbujamo z mirnostjo, toplino in razumevanjem.</a:t>
            </a:r>
          </a:p>
        </p:txBody>
      </p:sp>
    </p:spTree>
    <p:extLst>
      <p:ext uri="{BB962C8B-B14F-4D97-AF65-F5344CB8AC3E}">
        <p14:creationId xmlns:p14="http://schemas.microsoft.com/office/powerpoint/2010/main" val="1918801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49033F-8F6B-4A3E-A5AE-45429F934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548680"/>
            <a:ext cx="2592288" cy="648071"/>
          </a:xfrm>
        </p:spPr>
        <p:txBody>
          <a:bodyPr/>
          <a:lstStyle/>
          <a:p>
            <a:pPr algn="ctr"/>
            <a:r>
              <a:rPr lang="sl-SI" sz="25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URNIK DNEVA 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6597590D-39D5-4FC2-BE89-301397403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2894" y="1988839"/>
            <a:ext cx="2819041" cy="400349"/>
          </a:xfrm>
        </p:spPr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E7433DF6-23DA-4750-B6E0-C64A1F6313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F51B315-63D0-4FDF-AF93-8F05182B87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00885" y="4683646"/>
            <a:ext cx="933669" cy="1222026"/>
          </a:xfrm>
        </p:spPr>
        <p:txBody>
          <a:bodyPr>
            <a:normAutofit/>
          </a:bodyPr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BBF09A3-F552-4A1E-BB73-9F72EA9CF31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311546" y="954686"/>
            <a:ext cx="3684391" cy="560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Jutranje zbiranje in igra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l-SI" altLang="sl-SI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Priprava na malico in malica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l-SI" altLang="sl-SI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Gibalne minutke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l-SI" altLang="sl-SI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Načrtovane/usmerjene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l-SI" altLang="sl-SI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dejavnosti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l-SI" altLang="sl-SI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Bivanje na prostem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l-SI" altLang="sl-SI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Priprava na kosilo in kosilo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sl-SI" altLang="sl-SI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Počitek in umirjene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sl-SI" altLang="sl-SI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dejavnosti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Igra in odhodi domov 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7AA1D3C2-F2BE-4280-B255-239581E207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16718"/>
            <a:ext cx="3684390" cy="2072470"/>
          </a:xfrm>
          <a:prstGeom prst="rect">
            <a:avLst/>
          </a:prstGeom>
        </p:spPr>
      </p:pic>
      <p:pic>
        <p:nvPicPr>
          <p:cNvPr id="1028" name="Picture 4" descr="IMG 5095">
            <a:extLst>
              <a:ext uri="{FF2B5EF4-FFF2-40B4-BE49-F238E27FC236}">
                <a16:creationId xmlns:a16="http://schemas.microsoft.com/office/drawing/2014/main" id="{30329954-45D9-4E17-A3C1-9B42EE0DA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246" y="2772991"/>
            <a:ext cx="1872208" cy="332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DA1C592E-7D6E-457A-8C0E-E69514044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7" y="2772991"/>
            <a:ext cx="2520005" cy="336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>
                <a:lumMod val="60000"/>
                <a:lumOff val="40000"/>
              </a:schemeClr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93834" cy="320080"/>
          </a:xfrm>
        </p:spPr>
        <p:txBody>
          <a:bodyPr>
            <a:normAutofit fontScale="90000"/>
          </a:bodyPr>
          <a:lstStyle/>
          <a:p>
            <a:pPr algn="ctr"/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OBOGATITVENE  VSEBINE ODDELKOV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idx="1"/>
          </p:nvPr>
        </p:nvSpPr>
        <p:spPr>
          <a:xfrm>
            <a:off x="272116" y="1740669"/>
            <a:ext cx="6336704" cy="792088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sl-SI" sz="18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sz="18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l-SI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Praznovanje rojstnih dni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Mesec protipožarne varnosti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Zimske radosti na snegu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Norčavi pust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Glasbena dežela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Sprostitvene dejavnosti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Zdravstvena in zobozdravstvena vzgoja v vrtcu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Sodelovanje na natečajih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Veseli december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 brez igrač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b="1" dirty="0">
              <a:solidFill>
                <a:schemeClr val="tx1"/>
              </a:solidFill>
            </a:endParaRPr>
          </a:p>
        </p:txBody>
      </p:sp>
      <p:pic>
        <p:nvPicPr>
          <p:cNvPr id="2050" name="Slika 1">
            <a:extLst>
              <a:ext uri="{FF2B5EF4-FFF2-40B4-BE49-F238E27FC236}">
                <a16:creationId xmlns:a16="http://schemas.microsoft.com/office/drawing/2014/main" id="{5B9FD6B5-44D6-433F-BD92-D1A9D6C7C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69" y="802456"/>
            <a:ext cx="21431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Slika 1">
            <a:extLst>
              <a:ext uri="{FF2B5EF4-FFF2-40B4-BE49-F238E27FC236}">
                <a16:creationId xmlns:a16="http://schemas.microsoft.com/office/drawing/2014/main" id="{5D916D44-ABFA-4CF5-B080-C29106B3D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043" y="2824139"/>
            <a:ext cx="21240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8C0775B-ABB8-4B5F-BB07-AE09564FE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589" y="4646067"/>
            <a:ext cx="25050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34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63972" y="138776"/>
            <a:ext cx="7893294" cy="1778056"/>
          </a:xfrm>
        </p:spPr>
        <p:txBody>
          <a:bodyPr/>
          <a:lstStyle/>
          <a:p>
            <a:pPr algn="ctr"/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DODATNE  VSEBINE PRVEGA STAROSTNEGA OBDOBJA </a:t>
            </a:r>
            <a:b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(SKUPINA METULJČKI)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151620" y="1700808"/>
            <a:ext cx="6840760" cy="30243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 </a:t>
            </a:r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Pravljične ure v sodelovanju s šolsko in vaško knjižnico </a:t>
            </a:r>
          </a:p>
          <a:p>
            <a:pPr marL="0" indent="0" algn="ctr">
              <a:buNone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Vadbene ure</a:t>
            </a:r>
          </a:p>
          <a:p>
            <a:pPr marL="0" indent="0" algn="ctr">
              <a:buNone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Glasbene minutke</a:t>
            </a:r>
          </a:p>
          <a:p>
            <a:pPr marL="0" indent="0" algn="ctr">
              <a:buNone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Pravljična joga</a:t>
            </a:r>
          </a:p>
          <a:p>
            <a:pPr marL="0" indent="0" algn="ctr">
              <a:buNone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 zmorem in znam, naredim sam</a:t>
            </a:r>
          </a:p>
          <a:p>
            <a:pPr marL="0" indent="0" algn="ctr">
              <a:buNone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Praznično druženje</a:t>
            </a:r>
            <a:endParaRPr lang="sl-SI" sz="9600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7596336" y="4293096"/>
            <a:ext cx="660930" cy="23762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l-SI" sz="64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</a:t>
            </a:r>
          </a:p>
          <a:p>
            <a:pPr marL="0" indent="0">
              <a:buNone/>
            </a:pPr>
            <a:endParaRPr lang="sl-SI" sz="6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6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D14A2EA-E7D0-4450-8D06-952BD4B89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748920" y="4537627"/>
            <a:ext cx="2909925" cy="2181597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730CFDB-3283-4430-BA6C-A042D8800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203" y="3448281"/>
            <a:ext cx="1831195" cy="325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G 2643">
            <a:extLst>
              <a:ext uri="{FF2B5EF4-FFF2-40B4-BE49-F238E27FC236}">
                <a16:creationId xmlns:a16="http://schemas.microsoft.com/office/drawing/2014/main" id="{D7CD5470-C52F-4CFA-ACC2-FEF6A4835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72" y="4520107"/>
            <a:ext cx="2908796" cy="21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519214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AF648"/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9443" y="0"/>
            <a:ext cx="7123080" cy="1340769"/>
          </a:xfrm>
        </p:spPr>
        <p:txBody>
          <a:bodyPr/>
          <a:lstStyle/>
          <a:p>
            <a:pPr algn="ctr"/>
            <a: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DODATNE VSEBINE KOMBINIRANEGA ODDELKA (SKUPINA ČEBELICE)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 flipH="1">
            <a:off x="467544" y="1052736"/>
            <a:ext cx="4608512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Vadbene ure</a:t>
            </a:r>
            <a:endParaRPr lang="sl-SI" sz="24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l-SI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Pravljične ure v šolski in vaški knjižnici</a:t>
            </a:r>
          </a:p>
          <a:p>
            <a:pPr marL="0" indent="0">
              <a:buNone/>
            </a:pPr>
            <a:r>
              <a:rPr lang="sl-SI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Čajanka s starši</a:t>
            </a:r>
          </a:p>
          <a:p>
            <a:pPr marL="0" indent="0">
              <a:buNone/>
            </a:pPr>
            <a:r>
              <a:rPr lang="sl-SI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 zmorem in znam, naredim sam</a:t>
            </a:r>
          </a:p>
          <a:p>
            <a:pPr marL="0" indent="0">
              <a:buNone/>
            </a:pPr>
            <a:r>
              <a:rPr lang="sl-SI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Pravljična joga, joga za sprostitev</a:t>
            </a:r>
          </a:p>
          <a:p>
            <a:pPr marL="0" indent="0">
              <a:buNone/>
            </a:pPr>
            <a:r>
              <a:rPr lang="sl-SI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Dramska umetnost</a:t>
            </a:r>
          </a:p>
          <a:p>
            <a:pPr marL="0" indent="0">
              <a:buNone/>
            </a:pP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l-SI" sz="2800" b="1" dirty="0"/>
          </a:p>
          <a:p>
            <a:pPr marL="0" indent="0" algn="ctr">
              <a:buNone/>
            </a:pPr>
            <a:endParaRPr lang="sl-SI" sz="2800" b="1" dirty="0"/>
          </a:p>
          <a:p>
            <a:pPr marL="0" indent="0" algn="ctr">
              <a:buNone/>
            </a:pPr>
            <a:endParaRPr lang="sl-SI" sz="2800" b="1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3318862-81D7-43FA-A454-43F3BF031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592" y="3696397"/>
            <a:ext cx="2082020" cy="2782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D357A7D-68C2-47E6-A075-4505BB0F46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038"/>
          <a:stretch/>
        </p:blipFill>
        <p:spPr>
          <a:xfrm>
            <a:off x="7063917" y="1052736"/>
            <a:ext cx="208008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69E1D916-42F4-4190-86FD-FA6976CED2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492"/>
          <a:stretch/>
        </p:blipFill>
        <p:spPr>
          <a:xfrm>
            <a:off x="4860595" y="2393505"/>
            <a:ext cx="2184298" cy="3032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405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1255" y="0"/>
            <a:ext cx="5291642" cy="1772816"/>
          </a:xfrm>
        </p:spPr>
        <p:txBody>
          <a:bodyPr>
            <a:normAutofit/>
          </a:bodyPr>
          <a:lstStyle/>
          <a:p>
            <a:pPr algn="ctr"/>
            <a:r>
              <a:rPr lang="sl-SI" sz="31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DODATNE VSEBINE DRUGEGA      </a:t>
            </a:r>
            <a:br>
              <a:rPr lang="sl-SI" sz="31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31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STAROSTNEGA OBDOBJA (SKUPINA PIKAPOLONICE)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54905" y="-171400"/>
            <a:ext cx="7714485" cy="813690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Pravljične ure v šolski in vaški knjižnici 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Smučarski tečaj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Plavalni tečaj Vadbene ure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Malčkov športni dan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Ciciveselošolski</a:t>
            </a: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dan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Čajanka s starši in otroki (mesec december)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Ciciban planinec (jesenski in spomladanski pohod)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sl-SI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Sankanje z otroki in starši </a:t>
            </a: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sl-SI" sz="2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Tx/>
            </a:pPr>
            <a:endParaRPr lang="sl-SI" sz="19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Tx/>
            </a:pPr>
            <a:endParaRPr lang="sl-SI" sz="33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4E8938E-C8DE-4838-9386-DA5EEC651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365"/>
          <a:stretch/>
        </p:blipFill>
        <p:spPr>
          <a:xfrm>
            <a:off x="5972897" y="849516"/>
            <a:ext cx="2999853" cy="194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A3CC6E7-9AE8-47F8-A966-C08DD4AC1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732" y="2794973"/>
            <a:ext cx="2494524" cy="187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7E301D43-11F9-484A-95F7-85312CB48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226" y="4803435"/>
            <a:ext cx="2494523" cy="187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908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60000"/>
                <a:lumOff val="40000"/>
              </a:schemeClr>
            </a:gs>
            <a:gs pos="88000">
              <a:schemeClr val="bg2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0472" y="315578"/>
            <a:ext cx="7632914" cy="737157"/>
          </a:xfrm>
        </p:spPr>
        <p:txBody>
          <a:bodyPr>
            <a:normAutofit/>
          </a:bodyPr>
          <a:lstStyle/>
          <a:p>
            <a:pPr algn="ctr"/>
            <a:r>
              <a:rPr lang="sl-SI" sz="2800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DRUGE OBLIKE SODELOVANJA S STARŠI</a:t>
            </a:r>
            <a:endParaRPr lang="sl-SI" sz="20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331641" y="1196752"/>
            <a:ext cx="5904656" cy="3312368"/>
          </a:xfrm>
        </p:spPr>
        <p:txBody>
          <a:bodyPr>
            <a:normAutofit fontScale="25000" lnSpcReduction="20000"/>
          </a:bodyPr>
          <a:lstStyle/>
          <a:p>
            <a:pPr algn="ctr"/>
            <a:endParaRPr lang="sl-SI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sz="2000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b="1" dirty="0">
              <a:solidFill>
                <a:srgbClr val="1704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sl-SI" b="1" dirty="0">
                <a:solidFill>
                  <a:srgbClr val="1704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</a:p>
          <a:p>
            <a:pPr algn="ctr">
              <a:lnSpc>
                <a:spcPct val="120000"/>
              </a:lnSpc>
              <a:buClrTx/>
            </a:pPr>
            <a:endParaRPr lang="sl-SI" sz="7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buClrTx/>
            </a:pPr>
            <a:endParaRPr lang="sl-SI" sz="7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buClrTx/>
            </a:pPr>
            <a:endParaRPr lang="sl-SI" sz="9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buClrTx/>
            </a:pPr>
            <a:endParaRPr lang="sl-SI" sz="9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buClrTx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Sodelovanje na</a:t>
            </a:r>
          </a:p>
          <a:p>
            <a:pPr algn="ctr">
              <a:lnSpc>
                <a:spcPct val="120000"/>
              </a:lnSpc>
              <a:buClrTx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roditeljskih sestankih,</a:t>
            </a:r>
          </a:p>
          <a:p>
            <a:pPr algn="ctr">
              <a:lnSpc>
                <a:spcPct val="120000"/>
              </a:lnSpc>
              <a:buClrTx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pogovornih urah,</a:t>
            </a:r>
          </a:p>
          <a:p>
            <a:pPr algn="ctr">
              <a:buClrTx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natečajih,</a:t>
            </a:r>
          </a:p>
          <a:p>
            <a:pPr algn="ctr">
              <a:buClrTx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projektih,</a:t>
            </a:r>
          </a:p>
          <a:p>
            <a:pPr algn="ctr">
              <a:buClrTx/>
            </a:pPr>
            <a:r>
              <a:rPr lang="sl-SI" sz="9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prireditvah.</a:t>
            </a:r>
          </a:p>
        </p:txBody>
      </p:sp>
    </p:spTree>
    <p:extLst>
      <p:ext uri="{BB962C8B-B14F-4D97-AF65-F5344CB8AC3E}">
        <p14:creationId xmlns:p14="http://schemas.microsoft.com/office/powerpoint/2010/main" val="56651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pring">
  <a:themeElements>
    <a:clrScheme name="Po meri 9">
      <a:dk1>
        <a:sysClr val="windowText" lastClr="000000"/>
      </a:dk1>
      <a:lt1>
        <a:sysClr val="window" lastClr="FFFFFF"/>
      </a:lt1>
      <a:dk2>
        <a:srgbClr val="74A919"/>
      </a:dk2>
      <a:lt2>
        <a:srgbClr val="9ADE27"/>
      </a:lt2>
      <a:accent1>
        <a:srgbClr val="9ADE27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Pomlad</Template>
  <TotalTime>7869</TotalTime>
  <Words>578</Words>
  <Application>Microsoft Office PowerPoint</Application>
  <PresentationFormat>Diaprojekcija na zaslonu (4:3)</PresentationFormat>
  <Paragraphs>138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25" baseType="lpstr">
      <vt:lpstr>Arial</vt:lpstr>
      <vt:lpstr>Bell MT</vt:lpstr>
      <vt:lpstr>Calibri</vt:lpstr>
      <vt:lpstr>Comic Sans MS</vt:lpstr>
      <vt:lpstr>Courier New</vt:lpstr>
      <vt:lpstr>Symbol</vt:lpstr>
      <vt:lpstr>Times New Roman</vt:lpstr>
      <vt:lpstr>Verdana</vt:lpstr>
      <vt:lpstr>Wingdings</vt:lpstr>
      <vt:lpstr>Wingdings 2</vt:lpstr>
      <vt:lpstr>Spring</vt:lpstr>
      <vt:lpstr>         DOBRODOŠLI NA    1. RODITELJSKEM SESTANKU      ŠOLSKO LETO 2026/27              </vt:lpstr>
      <vt:lpstr>KAKO LAHKO STARŠI POMAGATE OTROKU PRI PRIPRAVI NA PRVI DAN V VRTCU</vt:lpstr>
      <vt:lpstr>PowerPointova predstavitev</vt:lpstr>
      <vt:lpstr>URNIK DNEVA </vt:lpstr>
      <vt:lpstr>OBOGATITVENE  VSEBINE ODDELKOV</vt:lpstr>
      <vt:lpstr>DODATNE  VSEBINE PRVEGA STAROSTNEGA OBDOBJA  (SKUPINA METULJČKI)</vt:lpstr>
      <vt:lpstr>DODATNE VSEBINE KOMBINIRANEGA ODDELKA (SKUPINA ČEBELICE)</vt:lpstr>
      <vt:lpstr>DODATNE VSEBINE DRUGEGA       STAROSTNEGA OBDOBJA (SKUPINA PIKAPOLONICE)</vt:lpstr>
      <vt:lpstr>          DRUGE OBLIKE SODELOVANJA S STARŠI</vt:lpstr>
      <vt:lpstr>PROJEKTI ODDELKOV</vt:lpstr>
      <vt:lpstr>RODITELJSKI SESTANKI So skupna oblika srečanja. Predvidene imamo  3. roditeljske sestanke. </vt:lpstr>
      <vt:lpstr>KAJ PRINESTI V VRTEC PRVI DAN ZA OTROKA?</vt:lpstr>
      <vt:lpstr> </vt:lpstr>
      <vt:lpstr>       Veselimo se skupnega sodelovanja, medsebojnega zaupanja in vseh lepih trenutkov, ki jih bomo skupaj ustvarili v novem vrtčevskem letu.   HVALA ZA VAŠO POZORNOST!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D</dc:title>
  <dc:creator>Špela</dc:creator>
  <cp:lastModifiedBy>Spela Hrastnik</cp:lastModifiedBy>
  <cp:revision>248</cp:revision>
  <dcterms:created xsi:type="dcterms:W3CDTF">2013-08-06T08:15:53Z</dcterms:created>
  <dcterms:modified xsi:type="dcterms:W3CDTF">2026-09-03T04:06:51Z</dcterms:modified>
</cp:coreProperties>
</file>