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74" r:id="rId2"/>
    <p:sldId id="257" r:id="rId3"/>
    <p:sldId id="280" r:id="rId4"/>
    <p:sldId id="259" r:id="rId5"/>
    <p:sldId id="270" r:id="rId6"/>
    <p:sldId id="271" r:id="rId7"/>
    <p:sldId id="263" r:id="rId8"/>
    <p:sldId id="264" r:id="rId9"/>
    <p:sldId id="265" r:id="rId10"/>
    <p:sldId id="279" r:id="rId11"/>
    <p:sldId id="277" r:id="rId12"/>
    <p:sldId id="278" r:id="rId13"/>
    <p:sldId id="276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nka Urnaut" initials="AU" lastIdx="2" clrIdx="0">
    <p:extLst>
      <p:ext uri="{19B8F6BF-5375-455C-9EA6-DF929625EA0E}">
        <p15:presenceInfo xmlns:p15="http://schemas.microsoft.com/office/powerpoint/2012/main" userId="S::alenka.urnaut@osribnicanapohorju.si::cb8e6f07-10be-4c88-aa18-5fb1f88b7c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45E"/>
    <a:srgbClr val="000000"/>
    <a:srgbClr val="EAF648"/>
    <a:srgbClr val="FFFF66"/>
    <a:srgbClr val="5B0749"/>
    <a:srgbClr val="4F5B07"/>
    <a:srgbClr val="B7E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C4D2-B81B-4739-A8E2-9AFA16E156C1}" type="datetimeFigureOut">
              <a:rPr lang="sl-SI" smtClean="0"/>
              <a:t>29. 08. 2025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AD73-CF6C-400C-8222-B6DFBC900E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C4D2-B81B-4739-A8E2-9AFA16E156C1}" type="datetimeFigureOut">
              <a:rPr lang="sl-SI" smtClean="0"/>
              <a:t>29. 08. 2025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AD73-CF6C-400C-8222-B6DFBC900E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C4D2-B81B-4739-A8E2-9AFA16E156C1}" type="datetimeFigureOut">
              <a:rPr lang="sl-SI" smtClean="0"/>
              <a:t>29. 08. 2025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AD73-CF6C-400C-8222-B6DFBC900E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C4D2-B81B-4739-A8E2-9AFA16E156C1}" type="datetimeFigureOut">
              <a:rPr lang="sl-SI" smtClean="0"/>
              <a:t>29. 08. 2025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AD73-CF6C-400C-8222-B6DFBC900E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C4D2-B81B-4739-A8E2-9AFA16E156C1}" type="datetimeFigureOut">
              <a:rPr lang="sl-SI" smtClean="0"/>
              <a:t>29. 08. 2025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AD73-CF6C-400C-8222-B6DFBC900E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C4D2-B81B-4739-A8E2-9AFA16E156C1}" type="datetimeFigureOut">
              <a:rPr lang="sl-SI" smtClean="0"/>
              <a:t>29. 08. 2025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AD73-CF6C-400C-8222-B6DFBC900E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C4D2-B81B-4739-A8E2-9AFA16E156C1}" type="datetimeFigureOut">
              <a:rPr lang="sl-SI" smtClean="0"/>
              <a:t>29. 08. 2025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AD73-CF6C-400C-8222-B6DFBC900E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C4D2-B81B-4739-A8E2-9AFA16E156C1}" type="datetimeFigureOut">
              <a:rPr lang="sl-SI" smtClean="0"/>
              <a:t>29. 08. 2025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AD73-CF6C-400C-8222-B6DFBC900E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C4D2-B81B-4739-A8E2-9AFA16E156C1}" type="datetimeFigureOut">
              <a:rPr lang="sl-SI" smtClean="0"/>
              <a:t>29. 08. 2025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AD73-CF6C-400C-8222-B6DFBC900E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C4D2-B81B-4739-A8E2-9AFA16E156C1}" type="datetimeFigureOut">
              <a:rPr lang="sl-SI" smtClean="0"/>
              <a:t>29. 08. 2025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AD73-CF6C-400C-8222-B6DFBC900E1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C4D2-B81B-4739-A8E2-9AFA16E156C1}" type="datetimeFigureOut">
              <a:rPr lang="sl-SI" smtClean="0"/>
              <a:t>29. 08. 2025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7AD73-CF6C-400C-8222-B6DFBC900E1E}" type="slidenum">
              <a:rPr lang="sl-SI" smtClean="0"/>
              <a:t>‹#›</a:t>
            </a:fld>
            <a:endParaRPr lang="sl-SI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Kliknite ikono, če želite dodati sliko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719C4D2-B81B-4739-A8E2-9AFA16E156C1}" type="datetimeFigureOut">
              <a:rPr lang="sl-SI" smtClean="0"/>
              <a:t>29. 08. 2025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F7AD73-CF6C-400C-8222-B6DFBC900E1E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60000"/>
                <a:lumOff val="40000"/>
              </a:schemeClr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10800000" flipV="1">
            <a:off x="395530" y="2492896"/>
            <a:ext cx="8136905" cy="5760640"/>
          </a:xfrm>
        </p:spPr>
        <p:txBody>
          <a:bodyPr/>
          <a:lstStyle/>
          <a:p>
            <a:pPr algn="ctr"/>
            <a:r>
              <a:rPr lang="sl-SI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br>
              <a:rPr lang="sl-SI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sl-SI" sz="4800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DOBRODOŠLI NA </a:t>
            </a:r>
            <a:br>
              <a:rPr lang="sl-SI" sz="4800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4800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1. RODITELJSKEM SESTANKU </a:t>
            </a:r>
            <a:br>
              <a:rPr lang="sl-SI" sz="4800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4800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ŠOLSKO LETO 2025/26</a:t>
            </a:r>
            <a:br>
              <a:rPr lang="sl-SI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sl-SI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59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60000"/>
                <a:lumOff val="40000"/>
              </a:schemeClr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D78946-A94F-4E59-9DD3-B368CC1E8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048147" y="956441"/>
            <a:ext cx="7450989" cy="1680472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RODITELJSKI SESTANKI</a:t>
            </a:r>
            <a:br>
              <a:rPr lang="sl-SI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skupna oblika srečanja. Predvidene imamo </a:t>
            </a:r>
            <a:b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roditeljske sestanke.</a:t>
            </a:r>
            <a:br>
              <a:rPr lang="sl-SI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F809C0B-1449-4EFF-A6C4-11650D429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9442" y="3717031"/>
            <a:ext cx="7450990" cy="1967653"/>
          </a:xfrm>
        </p:spPr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B0A072F-9C9A-4937-B6B7-CE7640268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87625" y="2636913"/>
            <a:ext cx="6908228" cy="1967653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17045E"/>
                </a:solidFill>
              </a:rPr>
              <a:t>POGOVORNE URE</a:t>
            </a: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40ECC60-06C6-4625-9593-2258D43BA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3568" y="3140969"/>
            <a:ext cx="7776863" cy="3600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                     </a:t>
            </a:r>
          </a:p>
          <a:p>
            <a:pPr marL="0" indent="0" algn="ctr">
              <a:buClrTx/>
              <a:buNone/>
            </a:pP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Namenjene so individualnemu pogovoru staršev z vzgojiteljico o počutju in razvojnem napredku otroka.</a:t>
            </a:r>
          </a:p>
          <a:p>
            <a:pPr marL="0" indent="0" algn="ctr">
              <a:buClrTx/>
              <a:buNone/>
            </a:pPr>
            <a:r>
              <a:rPr lang="sl-SI" sz="2800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POTEKALE BODO VSAK DRUGI ČETRTEK V MESECU</a:t>
            </a:r>
          </a:p>
          <a:p>
            <a:pPr marL="0" indent="0" algn="ctr">
              <a:buClrTx/>
              <a:buNone/>
            </a:pPr>
            <a:r>
              <a:rPr lang="sl-SI" sz="2800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17. DO 18. URE.</a:t>
            </a:r>
          </a:p>
          <a:p>
            <a:pPr algn="ctr">
              <a:buClrTx/>
            </a:pPr>
            <a:endParaRPr lang="sl-S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7045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60D8C8-8849-40BC-ACCD-C0887F2D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675724"/>
            <a:ext cx="7162955" cy="924475"/>
          </a:xfrm>
        </p:spPr>
        <p:txBody>
          <a:bodyPr/>
          <a:lstStyle/>
          <a:p>
            <a:r>
              <a:rPr lang="sl-SI" sz="2800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KAJ PRINESTI V VRTEC PRVI DAN ZA OTROKA?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9537FC4-7A59-4D44-9602-7CEE30822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DED566D-A36D-4EFC-B9E1-0DFD26AC0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536" y="1600200"/>
            <a:ext cx="3926183" cy="3845023"/>
          </a:xfrm>
        </p:spPr>
        <p:txBody>
          <a:bodyPr>
            <a:normAutofit fontScale="92500" lnSpcReduction="20000"/>
          </a:bodyPr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133F0767-0E73-4C90-95D7-7F61F41D8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045889" y="2760222"/>
            <a:ext cx="382106" cy="209704"/>
          </a:xfrm>
        </p:spPr>
        <p:txBody>
          <a:bodyPr/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C62FCC8-B960-445A-A02F-196D70759D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9054" y="1988838"/>
            <a:ext cx="4262727" cy="504056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Zdravniško spričevalo za novince,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copate,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rezervna oblačila,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plenice,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vlažilne robčke,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lonček, lonček z nastavkom ali stekleničko,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paket robčkov,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športno opremo,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denar za zobno ščetko (2€),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obilico dobre volje.</a:t>
            </a:r>
          </a:p>
          <a:p>
            <a:pPr>
              <a:buFont typeface="Wingdings" panose="05000000000000000000" pitchFamily="2" charset="2"/>
              <a:buChar char="§"/>
            </a:pPr>
            <a:endParaRPr lang="sl-SI" sz="21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l-SI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l-SI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Prikaži izvorno sliko">
            <a:extLst>
              <a:ext uri="{FF2B5EF4-FFF2-40B4-BE49-F238E27FC236}">
                <a16:creationId xmlns:a16="http://schemas.microsoft.com/office/drawing/2014/main" id="{2381D705-EB5F-4F8B-9F7A-441AD3C0E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51" y="4125149"/>
            <a:ext cx="1883585" cy="1883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ikaži izvorno sliko">
            <a:extLst>
              <a:ext uri="{FF2B5EF4-FFF2-40B4-BE49-F238E27FC236}">
                <a16:creationId xmlns:a16="http://schemas.microsoft.com/office/drawing/2014/main" id="{07701357-BBA9-4DD6-BD27-F4774D6B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14" y="1439627"/>
            <a:ext cx="2193412" cy="2475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ikaži izvorno sliko">
            <a:extLst>
              <a:ext uri="{FF2B5EF4-FFF2-40B4-BE49-F238E27FC236}">
                <a16:creationId xmlns:a16="http://schemas.microsoft.com/office/drawing/2014/main" id="{FF6AF9B9-6639-4A23-97F6-10FBAFE1E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155" y="4043363"/>
            <a:ext cx="2220437" cy="2220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rikaži izvorno sliko">
            <a:extLst>
              <a:ext uri="{FF2B5EF4-FFF2-40B4-BE49-F238E27FC236}">
                <a16:creationId xmlns:a16="http://schemas.microsoft.com/office/drawing/2014/main" id="{4CB3D0F3-947D-4365-86FC-4F35DF0B0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306" y="1988840"/>
            <a:ext cx="1883585" cy="1883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20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B1B29F-07EE-4249-80FD-AA18BA90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dirty="0"/>
            </a:b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A9C4BCC-89E9-4C7B-BE81-5190D68E1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0B3CCC2-DD24-40FE-9474-AA8D5AB04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9443" y="3149245"/>
            <a:ext cx="2626454" cy="27118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81861EC-D273-4FA1-9473-BDA0FEE6C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F3A97E3-7622-40F8-A96F-D4451A404F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9592" y="476673"/>
            <a:ext cx="7913791" cy="58326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3200" b="1" dirty="0">
                <a:solidFill>
                  <a:srgbClr val="17045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Otroci so rože življenja, a pogum je sonce,</a:t>
            </a:r>
            <a:br>
              <a:rPr lang="sl-SI" sz="3200" b="1" dirty="0">
                <a:solidFill>
                  <a:srgbClr val="17045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3200" b="1" dirty="0">
                <a:solidFill>
                  <a:srgbClr val="17045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 jim pomaga razcveteti se v viharju.</a:t>
            </a:r>
            <a:br>
              <a:rPr lang="sl-SI" sz="3200" dirty="0">
                <a:solidFill>
                  <a:srgbClr val="17045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3200" i="1" dirty="0">
                <a:solidFill>
                  <a:srgbClr val="17045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sl-SI" sz="3200" i="1" dirty="0" err="1">
                <a:solidFill>
                  <a:srgbClr val="17045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Maxim</a:t>
            </a:r>
            <a:r>
              <a:rPr lang="sl-SI" sz="3200" i="1" dirty="0">
                <a:solidFill>
                  <a:srgbClr val="17045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l-SI" sz="3200" i="1" dirty="0" err="1">
                <a:solidFill>
                  <a:srgbClr val="17045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Gorky</a:t>
            </a:r>
            <a:r>
              <a:rPr lang="sl-SI" sz="3200" i="1" dirty="0">
                <a:solidFill>
                  <a:srgbClr val="17045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sl-SI" sz="3200" dirty="0">
              <a:solidFill>
                <a:srgbClr val="17045E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l-SI" sz="2800" b="1" dirty="0">
              <a:solidFill>
                <a:srgbClr val="FF0000"/>
              </a:solidFill>
              <a:effectLst/>
              <a:latin typeface="Bell MT" panose="020205030603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96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234963" cy="1123527"/>
          </a:xfrm>
        </p:spPr>
        <p:txBody>
          <a:bodyPr/>
          <a:lstStyle/>
          <a:p>
            <a:pPr algn="ctr"/>
            <a:br>
              <a:rPr lang="sl-SI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4400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HVALA ZA VAŠO POZORNOST!</a:t>
            </a:r>
            <a:br>
              <a:rPr lang="sl-SI" sz="4400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sz="4400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364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36904" cy="1440160"/>
          </a:xfrm>
        </p:spPr>
        <p:txBody>
          <a:bodyPr>
            <a:normAutofit/>
          </a:bodyPr>
          <a:lstStyle/>
          <a:p>
            <a:pPr algn="ctr"/>
            <a:br>
              <a:rPr lang="sl-SI" sz="2800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800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KAKO LAHKO STARŠI POMAGATE OTROKU V ČASU PRIPRAVE NA PRVI VRTČEVSKI DAN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7560840" cy="4176464"/>
          </a:xfrm>
        </p:spPr>
        <p:txBody>
          <a:bodyPr>
            <a:no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endParaRPr lang="sl-SI" sz="1800" b="1" i="0" dirty="0">
              <a:solidFill>
                <a:srgbClr val="1704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sl-SI" sz="1800" b="1" dirty="0">
              <a:solidFill>
                <a:srgbClr val="1704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Pogovorite se z otrokom o vrtcu.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Sprehodite se po poti do vrtca, igrišča, ki ga bo otrok obiskal in otroku predstavite to okolje na umirjen in pozitiven način.</a:t>
            </a:r>
            <a:endParaRPr lang="sl-SI" sz="20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Otroku omogočajte izkušnje z drugimi otroki in odraslimi.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Otrok naj prinese s seboj v vrtec </a:t>
            </a:r>
            <a:r>
              <a:rPr lang="sl-SI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ninico</a:t>
            </a:r>
            <a:r>
              <a:rPr lang="sl-SI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ali kakšno drugo ljubkovalno igračo.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Priporočljivo je, da se od otroka na miren in nežen način poslovite že v garderobi, nato ga  oddate v skupino (ločitev bo lažja).</a:t>
            </a:r>
          </a:p>
          <a:p>
            <a:pPr algn="ctr"/>
            <a:endParaRPr lang="sl-SI" sz="18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49033F-8F6B-4A3E-A5AE-45429F93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42" y="548680"/>
            <a:ext cx="7125113" cy="952737"/>
          </a:xfrm>
        </p:spPr>
        <p:txBody>
          <a:bodyPr/>
          <a:lstStyle/>
          <a:p>
            <a:pPr algn="ctr"/>
            <a:r>
              <a:rPr lang="sl-SI" sz="2500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URNIK DNEVA V SKUPINI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597590D-39D5-4FC2-BE89-301397403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894" y="1988839"/>
            <a:ext cx="2819041" cy="400349"/>
          </a:xfrm>
        </p:spPr>
        <p:txBody>
          <a:bodyPr/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2F1A475-2F79-4C84-92C5-F8B103F43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9442" y="1365127"/>
            <a:ext cx="3878149" cy="58802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Jutranje zbiranje,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igra,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priprava na malico-malica,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gibalne minutke,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usmerjene zaposlitve,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bivanje na prostem,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priprava na kosilo-kosilo,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počitek, umirjene dejavnosti - igra,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odhodi domov.</a:t>
            </a:r>
          </a:p>
          <a:p>
            <a:pPr>
              <a:buFont typeface="Wingdings" panose="05000000000000000000" pitchFamily="2" charset="2"/>
              <a:buChar char="§"/>
            </a:pPr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7433DF6-23DA-4750-B6E0-C64A1F631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F51B315-63D0-4FDF-AF93-8F05182B8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00885" y="4683646"/>
            <a:ext cx="933669" cy="1222026"/>
          </a:xfrm>
        </p:spPr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729A53C-AA71-4731-A237-C03F08F37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548" y="601423"/>
            <a:ext cx="2782448" cy="208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274A6D0-22DE-40D5-B0E8-01CD04AEE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433" y="2688259"/>
            <a:ext cx="2659452" cy="199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04AAB546-455B-4089-9D0A-4B33D7237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683646"/>
            <a:ext cx="3226938" cy="1813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91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93834" cy="32008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800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OBOGATITVENE  VSEBINE ODDELKOV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idx="1"/>
          </p:nvPr>
        </p:nvSpPr>
        <p:spPr>
          <a:xfrm>
            <a:off x="734418" y="260648"/>
            <a:ext cx="7005934" cy="957706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sl-SI" sz="1800" b="1" dirty="0">
              <a:solidFill>
                <a:srgbClr val="1704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sz="1800" b="1" dirty="0">
              <a:solidFill>
                <a:srgbClr val="1704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Praznovanje rojstnih dni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Mesec protipožarne varnosti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Zimske radosti na snegu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Norčavi pust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Glasbena dežela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Sprostitvene dejavnosti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Zdravstvena in zobozdravstvena vzgoja v vrtcu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Sodelovanje na natečajih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Veseli december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 dan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 brez igrač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l-SI" b="1" dirty="0">
              <a:solidFill>
                <a:schemeClr val="tx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FE2B562-E599-4C1E-B7ED-A6D6A6AF1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844" y="836712"/>
            <a:ext cx="3106045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67B81B6-4D40-4971-8C58-25DF607BF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581128"/>
            <a:ext cx="2931753" cy="2090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934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85666" cy="1449188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DODATNE  VSEBINE PRVEGA STAROSTNEGA OBDOBJA (SKUPINA</a:t>
            </a:r>
            <a:br>
              <a:rPr lang="sl-SI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METULJČKI)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151620" y="1637828"/>
            <a:ext cx="6840760" cy="30873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9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Pravljične ure v sodelovanju s šolsko in vaško knjižnico </a:t>
            </a:r>
          </a:p>
          <a:p>
            <a:pPr marL="0" indent="0" algn="ctr">
              <a:buNone/>
            </a:pPr>
            <a:r>
              <a:rPr lang="sl-SI" sz="9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Vadbene ure</a:t>
            </a:r>
          </a:p>
          <a:p>
            <a:pPr marL="0" indent="0" algn="ctr">
              <a:buNone/>
            </a:pPr>
            <a:r>
              <a:rPr lang="sl-SI" sz="9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Glasbene minutke</a:t>
            </a:r>
          </a:p>
          <a:p>
            <a:pPr marL="0" indent="0" algn="ctr">
              <a:buNone/>
            </a:pPr>
            <a:r>
              <a:rPr lang="sl-SI" sz="9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Pravljična joga</a:t>
            </a:r>
          </a:p>
          <a:p>
            <a:pPr marL="0" indent="0" algn="ctr">
              <a:buNone/>
            </a:pPr>
            <a:r>
              <a:rPr lang="sl-SI" sz="9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 zmorem in znam, naredim sam</a:t>
            </a:r>
          </a:p>
          <a:p>
            <a:pPr marL="0" indent="0" algn="ctr">
              <a:buNone/>
            </a:pPr>
            <a:r>
              <a:rPr lang="sl-SI" sz="9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Praznično druženje</a:t>
            </a:r>
            <a:endParaRPr lang="sl-SI" sz="9600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7596336" y="4293096"/>
            <a:ext cx="660930" cy="23762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6400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</a:p>
          <a:p>
            <a:pPr marL="0" indent="0">
              <a:buNone/>
            </a:pPr>
            <a:endParaRPr lang="sl-SI" sz="6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6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D9C7566-A505-45FE-A848-FA33A421E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5" y="4019350"/>
            <a:ext cx="3171367" cy="178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49EBFDE-FE12-4416-BAD2-E5C2088A9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184" y="4509120"/>
            <a:ext cx="2930732" cy="1936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501C802-9585-42C8-B08B-A27EA79CB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51725" y="4274790"/>
            <a:ext cx="2525609" cy="178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1519214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AF648"/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9443" y="0"/>
            <a:ext cx="7123080" cy="1340769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DODATNE VSEBINE KOMBINIRANEGA ODDELKA (SKUPINA ČEBELICE)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 flipH="1">
            <a:off x="467544" y="1052736"/>
            <a:ext cx="4608512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Vadbene ure</a:t>
            </a:r>
            <a:endParaRPr lang="sl-SI" sz="24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Pravljične ure v šolski in vaški knjižnici</a:t>
            </a:r>
          </a:p>
          <a:p>
            <a:pPr marL="0" indent="0">
              <a:buNone/>
            </a:pPr>
            <a:r>
              <a:rPr lang="sl-SI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Čajanka s starši</a:t>
            </a:r>
          </a:p>
          <a:p>
            <a:pPr marL="0" indent="0">
              <a:buNone/>
            </a:pPr>
            <a:r>
              <a:rPr lang="sl-SI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Kar zmorem in znam, naredim sam</a:t>
            </a:r>
          </a:p>
          <a:p>
            <a:pPr marL="0" indent="0">
              <a:buNone/>
            </a:pPr>
            <a:r>
              <a:rPr lang="sl-SI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Pravljična joga, joga za sprostitev</a:t>
            </a:r>
          </a:p>
          <a:p>
            <a:pPr marL="0" indent="0">
              <a:buNone/>
            </a:pPr>
            <a:r>
              <a:rPr lang="sl-SI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Dramska umetnost</a:t>
            </a:r>
          </a:p>
          <a:p>
            <a:pPr marL="0" indent="0">
              <a:buNone/>
            </a:pP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l-SI" sz="2800" b="1" dirty="0"/>
          </a:p>
          <a:p>
            <a:pPr marL="0" indent="0" algn="ctr">
              <a:buNone/>
            </a:pPr>
            <a:endParaRPr lang="sl-SI" sz="2800" b="1" dirty="0"/>
          </a:p>
          <a:p>
            <a:pPr marL="0" indent="0" algn="ctr">
              <a:buNone/>
            </a:pPr>
            <a:endParaRPr lang="sl-SI" sz="2800" b="1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3318862-81D7-43FA-A454-43F3BF031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592" y="3696397"/>
            <a:ext cx="2082020" cy="2782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D357A7D-68C2-47E6-A075-4505BB0F46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038"/>
          <a:stretch/>
        </p:blipFill>
        <p:spPr>
          <a:xfrm>
            <a:off x="7063917" y="1052736"/>
            <a:ext cx="208008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9E1D916-42F4-4190-86FD-FA6976CED2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92"/>
          <a:stretch/>
        </p:blipFill>
        <p:spPr>
          <a:xfrm>
            <a:off x="4860595" y="2393505"/>
            <a:ext cx="2184298" cy="3032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405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1254" y="0"/>
            <a:ext cx="7781491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800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sl-SI" sz="3100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DODATNE VSEBINE DRUGEGA      </a:t>
            </a:r>
            <a:br>
              <a:rPr lang="sl-SI" sz="3100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3100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STAROSTNEGA OBDOBJA (SKUPINA PIKAPOLONICE)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54905" y="-171400"/>
            <a:ext cx="7714485" cy="813690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sl-SI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Pravljične ure v šolski in vaški knjižnici </a:t>
            </a:r>
            <a:endParaRPr lang="sl-SI" sz="2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sl-SI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Smučarski tečaj</a:t>
            </a:r>
            <a:endParaRPr lang="sl-SI" sz="2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sl-SI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Plavalni tečaj (od 22. 09. do 26. 09.2025)</a:t>
            </a:r>
            <a:endParaRPr lang="sl-SI" sz="2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sl-SI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Vadbene ure</a:t>
            </a:r>
            <a:endParaRPr lang="sl-SI" sz="2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sl-SI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Malčkov športni dan</a:t>
            </a:r>
            <a:endParaRPr lang="sl-SI" sz="2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sl-SI" sz="2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Ciciveselošolski</a:t>
            </a:r>
            <a:r>
              <a:rPr lang="sl-SI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dan</a:t>
            </a:r>
            <a:endParaRPr lang="sl-SI" sz="2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sl-SI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Čajanka s starši in otroki (mesec december)</a:t>
            </a:r>
            <a:endParaRPr lang="sl-SI" sz="2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sl-SI" sz="2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Ciciban planinec (jesenski in spomladanski pohod)</a:t>
            </a:r>
            <a:endParaRPr lang="sl-SI" sz="2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sl-SI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Sankanje z otroki in starši </a:t>
            </a:r>
            <a:endParaRPr lang="sl-SI" sz="2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sl-SI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Glasbeni vrtec</a:t>
            </a:r>
            <a:endParaRPr lang="sl-SI" sz="2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</a:pPr>
            <a:endParaRPr lang="sl-SI" sz="1900" b="1" dirty="0">
              <a:solidFill>
                <a:srgbClr val="1704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Tx/>
            </a:pPr>
            <a:endParaRPr lang="sl-SI" sz="3300" b="1" dirty="0">
              <a:solidFill>
                <a:srgbClr val="1704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4E8938E-C8DE-4838-9386-DA5EEC651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365"/>
          <a:stretch/>
        </p:blipFill>
        <p:spPr>
          <a:xfrm>
            <a:off x="5789241" y="1066364"/>
            <a:ext cx="2999853" cy="194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B5E7F66-0A0E-4D56-A00D-97E24A2A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881" y="4715247"/>
            <a:ext cx="2350132" cy="152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3503EA2-F82F-492B-9055-D31DA022A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180" y="3018323"/>
            <a:ext cx="2880320" cy="174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90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60000"/>
                <a:lumOff val="40000"/>
              </a:schemeClr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0472" y="315578"/>
            <a:ext cx="7632914" cy="737157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DRUGE OBLIKE SODELOVANJA S STARŠI</a:t>
            </a:r>
            <a:endParaRPr lang="sl-SI" sz="2000" b="1" dirty="0">
              <a:solidFill>
                <a:srgbClr val="1704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31640" y="1556792"/>
            <a:ext cx="6192687" cy="2952328"/>
          </a:xfrm>
        </p:spPr>
        <p:txBody>
          <a:bodyPr>
            <a:normAutofit fontScale="25000" lnSpcReduction="20000"/>
          </a:bodyPr>
          <a:lstStyle/>
          <a:p>
            <a:pPr algn="ctr"/>
            <a:endParaRPr lang="sl-SI" b="1" dirty="0">
              <a:solidFill>
                <a:srgbClr val="1704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l-SI" sz="2000" b="1" dirty="0">
              <a:solidFill>
                <a:srgbClr val="1704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l-SI" b="1" dirty="0">
              <a:solidFill>
                <a:srgbClr val="1704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l-SI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pPr algn="ctr">
              <a:lnSpc>
                <a:spcPct val="120000"/>
              </a:lnSpc>
              <a:buClrTx/>
            </a:pPr>
            <a:endParaRPr lang="sl-SI" sz="7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buClrTx/>
            </a:pPr>
            <a:endParaRPr lang="sl-SI" sz="7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buClrTx/>
            </a:pPr>
            <a:r>
              <a:rPr lang="sl-SI" sz="9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Sodelovanje na</a:t>
            </a:r>
          </a:p>
          <a:p>
            <a:pPr algn="ctr">
              <a:lnSpc>
                <a:spcPct val="120000"/>
              </a:lnSpc>
              <a:buClrTx/>
            </a:pPr>
            <a:r>
              <a:rPr lang="sl-SI" sz="9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roditeljskih sestankih,</a:t>
            </a:r>
          </a:p>
          <a:p>
            <a:pPr algn="ctr">
              <a:lnSpc>
                <a:spcPct val="120000"/>
              </a:lnSpc>
              <a:buClrTx/>
            </a:pPr>
            <a:r>
              <a:rPr lang="sl-SI" sz="9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pogovornih urah,</a:t>
            </a:r>
          </a:p>
          <a:p>
            <a:pPr algn="ctr">
              <a:buClrTx/>
            </a:pPr>
            <a:r>
              <a:rPr lang="sl-SI" sz="9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natečajih,</a:t>
            </a:r>
          </a:p>
          <a:p>
            <a:pPr algn="ctr">
              <a:buClrTx/>
            </a:pPr>
            <a:r>
              <a:rPr lang="sl-SI" sz="9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projektih,</a:t>
            </a:r>
          </a:p>
          <a:p>
            <a:pPr algn="ctr">
              <a:buClrTx/>
            </a:pPr>
            <a:r>
              <a:rPr lang="sl-SI" sz="9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zaključni prireditvi.</a:t>
            </a:r>
          </a:p>
        </p:txBody>
      </p:sp>
    </p:spTree>
    <p:extLst>
      <p:ext uri="{BB962C8B-B14F-4D97-AF65-F5344CB8AC3E}">
        <p14:creationId xmlns:p14="http://schemas.microsoft.com/office/powerpoint/2010/main" val="56651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341784"/>
            <a:ext cx="7844408" cy="710952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>
                <a:solidFill>
                  <a:srgbClr val="1704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PROJEKTI ODDELKOV</a:t>
            </a:r>
            <a:endParaRPr lang="sl-SI" sz="2800" dirty="0">
              <a:solidFill>
                <a:srgbClr val="17045E"/>
              </a:solidFill>
              <a:latin typeface="Comic Sans MS" pitchFamily="66" charset="0"/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8592" y="1169065"/>
            <a:ext cx="6357734" cy="3340055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buClrTx/>
            </a:pPr>
            <a:r>
              <a:rPr lang="sl-S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Predšolska bralna značka</a:t>
            </a:r>
            <a:endParaRPr lang="sl-S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buClrTx/>
            </a:pPr>
            <a:r>
              <a:rPr lang="sl-SI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Pasavček</a:t>
            </a:r>
            <a:endParaRPr lang="sl-SI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buClrTx/>
            </a:pP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Tradicionalni slovenski zajtrk</a:t>
            </a:r>
          </a:p>
          <a:p>
            <a:pPr lvl="1">
              <a:lnSpc>
                <a:spcPct val="120000"/>
              </a:lnSpc>
              <a:buClrTx/>
            </a:pPr>
            <a:r>
              <a:rPr lang="sl-SI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Zdravje v vrtcu</a:t>
            </a:r>
          </a:p>
          <a:p>
            <a:pPr lvl="1">
              <a:lnSpc>
                <a:spcPct val="120000"/>
              </a:lnSpc>
              <a:buClrTx/>
            </a:pPr>
            <a:r>
              <a:rPr lang="sl-S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Sovica</a:t>
            </a:r>
            <a:r>
              <a:rPr lang="sl-S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vrtcu</a:t>
            </a:r>
          </a:p>
          <a:p>
            <a:pPr lvl="1">
              <a:lnSpc>
                <a:spcPct val="120000"/>
              </a:lnSpc>
              <a:buClrTx/>
            </a:pPr>
            <a:r>
              <a:rPr lang="sl-S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Preberi mi pravljico</a:t>
            </a:r>
            <a:endParaRPr lang="sl-SI" sz="24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8D832FB-6E31-4BA1-AC58-52E00D8E1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268" y="1027012"/>
            <a:ext cx="2918431" cy="218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7B55DFD-8D25-4321-8DA8-68D00F3E9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419" y="3329305"/>
            <a:ext cx="2373659" cy="317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7047416-ED3B-452F-9B74-0CC15DCCA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000" y="4329658"/>
            <a:ext cx="3127135" cy="2351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4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Po meri 9">
      <a:dk1>
        <a:sysClr val="windowText" lastClr="000000"/>
      </a:dk1>
      <a:lt1>
        <a:sysClr val="window" lastClr="FFFFFF"/>
      </a:lt1>
      <a:dk2>
        <a:srgbClr val="74A919"/>
      </a:dk2>
      <a:lt2>
        <a:srgbClr val="9ADE27"/>
      </a:lt2>
      <a:accent1>
        <a:srgbClr val="9ADE27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Pomlad</Template>
  <TotalTime>7781</TotalTime>
  <Words>516</Words>
  <Application>Microsoft Office PowerPoint</Application>
  <PresentationFormat>Diaprojekcija na zaslonu (4:3)</PresentationFormat>
  <Paragraphs>126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10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24" baseType="lpstr">
      <vt:lpstr>Arial</vt:lpstr>
      <vt:lpstr>Bell MT</vt:lpstr>
      <vt:lpstr>Calibri</vt:lpstr>
      <vt:lpstr>Comic Sans MS</vt:lpstr>
      <vt:lpstr>Courier New</vt:lpstr>
      <vt:lpstr>Symbol</vt:lpstr>
      <vt:lpstr>Times New Roman</vt:lpstr>
      <vt:lpstr>Verdana</vt:lpstr>
      <vt:lpstr>Wingdings</vt:lpstr>
      <vt:lpstr>Wingdings 2</vt:lpstr>
      <vt:lpstr>Spring</vt:lpstr>
      <vt:lpstr>         DOBRODOŠLI NA    1. RODITELJSKEM SESTANKU      ŠOLSKO LETO 2025/26              </vt:lpstr>
      <vt:lpstr> KAKO LAHKO STARŠI POMAGATE OTROKU V ČASU PRIPRAVE NA PRVI VRTČEVSKI DAN</vt:lpstr>
      <vt:lpstr>URNIK DNEVA V SKUPINI</vt:lpstr>
      <vt:lpstr>OBOGATITVENE  VSEBINE ODDELKOV</vt:lpstr>
      <vt:lpstr>DODATNE  VSEBINE PRVEGA STAROSTNEGA OBDOBJA (SKUPINA  METULJČKI)</vt:lpstr>
      <vt:lpstr>DODATNE VSEBINE KOMBINIRANEGA ODDELKA (SKUPINA ČEBELICE)</vt:lpstr>
      <vt:lpstr>       DODATNE VSEBINE DRUGEGA             STAROSTNEGA OBDOBJA (SKUPINA PIKAPOLONICE)</vt:lpstr>
      <vt:lpstr>          DRUGE OBLIKE SODELOVANJA S STARŠI</vt:lpstr>
      <vt:lpstr>PROJEKTI ODDELKOV</vt:lpstr>
      <vt:lpstr>RODITELJSKI SESTANKI So skupna oblika srečanja. Predvidene imamo  3. roditeljske sestanke. </vt:lpstr>
      <vt:lpstr>KAJ PRINESTI V VRTEC PRVI DAN ZA OTROKA?</vt:lpstr>
      <vt:lpstr> </vt:lpstr>
      <vt:lpstr>          HVALA ZA VAŠO POZORNOST!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PREDSTAVITEV D</dc:title>
  <dc:creator>Špela</dc:creator>
  <cp:lastModifiedBy>Spela Hrastnik</cp:lastModifiedBy>
  <cp:revision>237</cp:revision>
  <dcterms:created xsi:type="dcterms:W3CDTF">2013-08-06T08:15:53Z</dcterms:created>
  <dcterms:modified xsi:type="dcterms:W3CDTF">2025-08-29T11:37:16Z</dcterms:modified>
</cp:coreProperties>
</file>